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DC3AFC-A518-47C1-AE57-5DAD0F81088D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03D32C-E9D7-4A08-8E00-8BF373041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5112568" cy="122413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Илларионов Александр Геннадьевич, преподаватель-организатор ОБЖ,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МБОУ «СОШ №31» города Казани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качества обучения ОБЖ в рамках ФГОС в 5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12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848872" cy="3474720"/>
          </a:xfrm>
        </p:spPr>
        <p:txBody>
          <a:bodyPr/>
          <a:lstStyle/>
          <a:p>
            <a:r>
              <a:rPr lang="ru-RU" dirty="0"/>
              <a:t>При проведении мониторинга учитываем:</a:t>
            </a:r>
          </a:p>
          <a:p>
            <a:r>
              <a:rPr lang="ru-RU" dirty="0"/>
              <a:t>1.	Учебные возможности школьников;</a:t>
            </a:r>
          </a:p>
          <a:p>
            <a:r>
              <a:rPr lang="ru-RU" dirty="0"/>
              <a:t>2.	Индивидуально-дифференцированный подход при его проведении;</a:t>
            </a:r>
          </a:p>
          <a:p>
            <a:r>
              <a:rPr lang="ru-RU" dirty="0"/>
              <a:t>3.	Коррекционную работу на перспективу.</a:t>
            </a:r>
          </a:p>
          <a:p>
            <a:r>
              <a:rPr lang="ru-RU" dirty="0"/>
              <a:t>Мониторинг представляет систему диагностических процедур, проводимых с целью управления качеством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3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4824536" cy="5577800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/>
              <a:t>Школьное образование в настоящее время работает в новых условиях и адаптируется к новой системе требований, а “новые условия требуют новых путей решения”.</a:t>
            </a:r>
          </a:p>
          <a:p>
            <a:r>
              <a:rPr lang="ru-RU" sz="4000" dirty="0"/>
              <a:t>(Н. Рерих)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38437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5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44732" y="330604"/>
            <a:ext cx="7344816" cy="30963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МОНИТОРИНГ</a:t>
            </a:r>
            <a:r>
              <a:rPr lang="ru-RU" sz="2800" dirty="0" smtClean="0"/>
              <a:t>  - это </a:t>
            </a:r>
            <a:r>
              <a:rPr lang="ru-RU" sz="2800" dirty="0"/>
              <a:t>профессиональная деятельность по отслеживанию состояния или развития какого – либо предмета изучения, которая позволяет оценить результативность осуществляемой деятельности и принять своевременные и обоснованные решения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3384"/>
            <a:ext cx="5138936" cy="29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60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4824536" cy="5937840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– это, прежде всего, инструмент, помогающий самому педагогу “настроить” учебный процесс на индивидуальные возможности каждого ученика, создать для него оптимальные условия для достижения качественного образовательного результата.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745781" cy="374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38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509120"/>
            <a:ext cx="8352928" cy="2016224"/>
          </a:xfrm>
        </p:spPr>
        <p:txBody>
          <a:bodyPr>
            <a:normAutofit/>
          </a:bodyPr>
          <a:lstStyle/>
          <a:p>
            <a:r>
              <a:rPr lang="ru-RU" sz="2800" dirty="0"/>
              <a:t>Мониторинг - это способ непрерывного научно-обоснованного слежения за состоянием, развитием педагогического процесса в целях оптимального выбора средств их решения.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07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845" y="5877272"/>
            <a:ext cx="7478216" cy="792088"/>
          </a:xfrm>
        </p:spPr>
        <p:txBody>
          <a:bodyPr/>
          <a:lstStyle/>
          <a:p>
            <a:r>
              <a:rPr lang="ru-RU" dirty="0" smtClean="0"/>
              <a:t>ВИДЫ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352928" cy="5001736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/>
              <a:t>Применительно ко второй ступени можно выделить такие виды мониторинга:</a:t>
            </a:r>
          </a:p>
          <a:p>
            <a:r>
              <a:rPr lang="ru-RU" sz="2600" u="sng" dirty="0">
                <a:solidFill>
                  <a:srgbClr val="FF0000"/>
                </a:solidFill>
              </a:rPr>
              <a:t>по целям</a:t>
            </a:r>
            <a:r>
              <a:rPr lang="ru-RU" sz="26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600" dirty="0">
                <a:solidFill>
                  <a:srgbClr val="FF0000"/>
                </a:solidFill>
              </a:rPr>
              <a:t>- оперативный;       - стратегический;        - тактический;</a:t>
            </a:r>
          </a:p>
          <a:p>
            <a:r>
              <a:rPr lang="ru-RU" sz="2600" u="sng" dirty="0">
                <a:solidFill>
                  <a:schemeClr val="accent6">
                    <a:lumMod val="75000"/>
                  </a:schemeClr>
                </a:solidFill>
              </a:rPr>
              <a:t>по этапам обучения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2600" dirty="0">
                <a:solidFill>
                  <a:schemeClr val="accent6">
                    <a:lumMod val="75000"/>
                  </a:schemeClr>
                </a:solidFill>
              </a:rPr>
              <a:t>- входной;        - учебный;             - итоговый;</a:t>
            </a:r>
          </a:p>
          <a:p>
            <a:r>
              <a:rPr lang="ru-RU" sz="2600" u="sng" dirty="0">
                <a:solidFill>
                  <a:schemeClr val="bg2">
                    <a:lumMod val="50000"/>
                  </a:schemeClr>
                </a:solidFill>
              </a:rPr>
              <a:t>по временной зависимости:</a:t>
            </a:r>
          </a:p>
          <a:p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- ретроспективный;    - предупредительный;    - текущий;</a:t>
            </a:r>
          </a:p>
          <a:p>
            <a:r>
              <a:rPr lang="ru-RU" sz="2600" u="sng" dirty="0">
                <a:solidFill>
                  <a:schemeClr val="accent3">
                    <a:lumMod val="50000"/>
                  </a:schemeClr>
                </a:solidFill>
              </a:rPr>
              <a:t>по охвату объекта наблюдений:</a:t>
            </a:r>
          </a:p>
          <a:p>
            <a:r>
              <a:rPr lang="ru-RU" sz="2600" dirty="0">
                <a:solidFill>
                  <a:schemeClr val="accent3">
                    <a:lumMod val="50000"/>
                  </a:schemeClr>
                </a:solidFill>
              </a:rPr>
              <a:t>- локальный;    - выборочный;      - сплошной;</a:t>
            </a:r>
          </a:p>
          <a:p>
            <a:r>
              <a:rPr lang="ru-RU" sz="2600" u="sng" dirty="0"/>
              <a:t>по организационным формам:</a:t>
            </a:r>
          </a:p>
          <a:p>
            <a:r>
              <a:rPr lang="ru-RU" sz="2600" dirty="0"/>
              <a:t>- индивидуальный;    - групповой;     - фронтальный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0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085184"/>
            <a:ext cx="6512511" cy="1433096"/>
          </a:xfrm>
        </p:spPr>
        <p:txBody>
          <a:bodyPr/>
          <a:lstStyle/>
          <a:p>
            <a:r>
              <a:rPr lang="ru-RU" dirty="0" smtClean="0"/>
              <a:t>УРОВНИ МОНИТОРИНГА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5328592" cy="41376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Мониторинг в школе может быть представлен двумя уровнями.</a:t>
            </a:r>
          </a:p>
          <a:p>
            <a:r>
              <a:rPr lang="ru-RU" dirty="0"/>
              <a:t>Мониторинг первого уровня (индивидуальный) осуществляет сам учитель. Это наблюдения, фиксирование динамики развития каждого ученика и классного коллектива в целом или по определённым направлениям.</a:t>
            </a:r>
          </a:p>
          <a:p>
            <a:r>
              <a:rPr lang="ru-RU" dirty="0"/>
              <a:t>Мониторинг второго уровня (</a:t>
            </a:r>
            <a:r>
              <a:rPr lang="ru-RU" dirty="0" err="1"/>
              <a:t>внутришкольный</a:t>
            </a:r>
            <a:r>
              <a:rPr lang="ru-RU" dirty="0"/>
              <a:t>) осуществляет администрация школы.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2384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2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877272"/>
            <a:ext cx="6696744" cy="792088"/>
          </a:xfrm>
        </p:spPr>
        <p:txBody>
          <a:bodyPr/>
          <a:lstStyle/>
          <a:p>
            <a:r>
              <a:rPr lang="ru-RU" dirty="0" smtClean="0"/>
              <a:t>Целевой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435366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- оперативный – почти каждый урок 5-6 учеников получают индивидуальные задания по теме домашнего задания. </a:t>
            </a:r>
            <a:r>
              <a:rPr lang="ru-RU" sz="2800" dirty="0" err="1" smtClean="0"/>
              <a:t>Например,тема</a:t>
            </a:r>
            <a:r>
              <a:rPr lang="ru-RU" sz="2800" dirty="0" smtClean="0"/>
              <a:t> «основы безопасности жизнедеятельности человека». Задание: позвонить по телефону и вызвать пожарных, полицию, скорую медицинскую помощь, МЧС.</a:t>
            </a:r>
          </a:p>
          <a:p>
            <a:endParaRPr lang="ru-RU" sz="2800" dirty="0" smtClean="0"/>
          </a:p>
          <a:p>
            <a:r>
              <a:rPr lang="ru-RU" sz="2800" dirty="0" smtClean="0"/>
              <a:t> - стратегический – итоговая полугодовая контрольная работа </a:t>
            </a:r>
          </a:p>
          <a:p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тактический – итоговые занятия по темам, внеклассные (домашние) задания. </a:t>
            </a:r>
            <a:r>
              <a:rPr lang="ru-RU" sz="2800" dirty="0" err="1" smtClean="0"/>
              <a:t>Например,тема</a:t>
            </a:r>
            <a:r>
              <a:rPr lang="ru-RU" sz="2800" dirty="0" smtClean="0"/>
              <a:t> «</a:t>
            </a:r>
            <a:r>
              <a:rPr lang="ru-RU" sz="2000" dirty="0"/>
              <a:t>Погодные условия и безопасность </a:t>
            </a:r>
            <a:r>
              <a:rPr lang="ru-RU" sz="2000" dirty="0" smtClean="0"/>
              <a:t>человека»: в тетради отследить изменение погодных условий за неделю. Подготовить сообщение (8-10 предложений) об опасности для здоровья человека резкой смены погоды 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5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877272"/>
            <a:ext cx="6512511" cy="792088"/>
          </a:xfrm>
        </p:spPr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этапам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352928" cy="4824536"/>
          </a:xfrm>
        </p:spPr>
        <p:txBody>
          <a:bodyPr>
            <a:noAutofit/>
          </a:bodyPr>
          <a:lstStyle/>
          <a:p>
            <a:r>
              <a:rPr lang="ru-RU" sz="2400" dirty="0"/>
              <a:t>- </a:t>
            </a:r>
            <a:r>
              <a:rPr lang="ru-RU" sz="2400" dirty="0" smtClean="0"/>
              <a:t>входной – в </a:t>
            </a:r>
            <a:r>
              <a:rPr lang="ru-RU" sz="2400" smtClean="0"/>
              <a:t>начале года        </a:t>
            </a:r>
            <a:r>
              <a:rPr lang="ru-RU" sz="2400"/>
              <a:t>- учебный;             - итоговый;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130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381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Мониторинг качества обучения ОБЖ в рамках ФГОС в 5 классе</vt:lpstr>
      <vt:lpstr>Слайд 2</vt:lpstr>
      <vt:lpstr>Слайд 3</vt:lpstr>
      <vt:lpstr>Слайд 4</vt:lpstr>
      <vt:lpstr>Слайд 5</vt:lpstr>
      <vt:lpstr>ВИДЫ МОНИТОРИНГА</vt:lpstr>
      <vt:lpstr>УРОВНИ МОНИТОРИНГА</vt:lpstr>
      <vt:lpstr>Целевой мониторинг</vt:lpstr>
      <vt:lpstr>По этапам обучения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обучения ОБЖ в рамках ФГОС в 5 классе</dc:title>
  <dc:creator>1</dc:creator>
  <cp:lastModifiedBy>User</cp:lastModifiedBy>
  <cp:revision>10</cp:revision>
  <dcterms:created xsi:type="dcterms:W3CDTF">2016-05-13T02:32:22Z</dcterms:created>
  <dcterms:modified xsi:type="dcterms:W3CDTF">2016-05-20T14:23:45Z</dcterms:modified>
</cp:coreProperties>
</file>